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5.png"/><Relationship Id="rId7" Type="http://schemas.openxmlformats.org/officeDocument/2006/relationships/image" Target="../media/image7.png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21.png"/><Relationship Id="rId6" Type="http://schemas.openxmlformats.org/officeDocument/2006/relationships/image" Target="../media/image7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th"/>
          <p:cNvSpPr/>
          <p:nvPr/>
        </p:nvSpPr>
        <p:spPr>
          <a:xfrm>
            <a:off x="7403147" y="2462403"/>
            <a:ext cx="1948433" cy="3391661"/>
          </a:xfrm>
          <a:custGeom>
            <a:avLst/>
            <a:gdLst/>
            <a:ahLst/>
            <a:cxnLst/>
            <a:rect l="0" t="0" r="0" b="0"/>
            <a:pathLst>
              <a:path w="3068" h="5341">
                <a:moveTo>
                  <a:pt x="7" y="5333"/>
                </a:moveTo>
                <a:lnTo>
                  <a:pt x="3060" y="5333"/>
                </a:lnTo>
                <a:lnTo>
                  <a:pt x="3060" y="7"/>
                </a:lnTo>
                <a:lnTo>
                  <a:pt x="7" y="7"/>
                </a:lnTo>
                <a:lnTo>
                  <a:pt x="7" y="5333"/>
                </a:lnTo>
                <a:close/>
              </a:path>
            </a:pathLst>
          </a:custGeom>
          <a:noFill/>
          <a:ln w="9525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094410" y="2471928"/>
            <a:ext cx="2640711" cy="33726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29730" y="2452116"/>
            <a:ext cx="2169794" cy="34305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636008" y="2468880"/>
            <a:ext cx="1894332" cy="33756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4503420" y="3118104"/>
            <a:ext cx="2356103" cy="914399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26419" y="2459355"/>
          <a:ext cx="1918970" cy="3394075"/>
        </p:xfrm>
        <a:graphic>
          <a:graphicData uri="http://schemas.openxmlformats.org/drawingml/2006/table">
            <a:tbl>
              <a:tblPr/>
              <a:tblGrid>
                <a:gridCol w="1918970"/>
              </a:tblGrid>
              <a:tr h="9302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21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9919716" y="2471928"/>
            <a:ext cx="1930907" cy="3372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436876" y="2452115"/>
            <a:ext cx="1877567" cy="3387852"/>
          </a:xfrm>
          <a:prstGeom prst="rect">
            <a:avLst/>
          </a:prstGeom>
        </p:spPr>
      </p:pic>
      <p:sp>
        <p:nvSpPr>
          <p:cNvPr id="10" name="textbox 9"/>
          <p:cNvSpPr/>
          <p:nvPr/>
        </p:nvSpPr>
        <p:spPr>
          <a:xfrm>
            <a:off x="847681" y="1413123"/>
            <a:ext cx="3226435" cy="7924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9000"/>
              </a:lnSpc>
            </a:pPr>
            <a:endParaRPr lang="en-US" altLang="en-US" sz="100" dirty="0"/>
          </a:p>
          <a:p>
            <a:pPr marL="1089660" algn="l" rtl="0" eaLnBrk="0">
              <a:lnSpc>
                <a:spcPct val="98000"/>
              </a:lnSpc>
            </a:pPr>
            <a:r>
              <a:rPr sz="14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进入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方式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1：</a:t>
            </a:r>
            <a:endParaRPr lang="en-US" altLang="en-US" sz="1400" dirty="0"/>
          </a:p>
          <a:p>
            <a:pPr algn="l" rtl="0" eaLnBrk="0">
              <a:lnSpc>
                <a:spcPct val="117000"/>
              </a:lnSpc>
            </a:pPr>
            <a:endParaRPr lang="en-US" altLang="en-US" sz="400" dirty="0"/>
          </a:p>
          <a:p>
            <a:pPr marL="722630" indent="-709930" algn="l" rtl="0" eaLnBrk="0">
              <a:lnSpc>
                <a:spcPct val="114000"/>
              </a:lnSpc>
              <a:spcBef>
                <a:spcPts val="5"/>
              </a:spcBef>
            </a:pPr>
            <a:r>
              <a:rPr sz="14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使用美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团App或微信【扫一扫】功能扫描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柜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子或屏幕上的二维码</a:t>
            </a:r>
            <a:endParaRPr lang="en-US" altLang="en-US" sz="1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0" y="821418"/>
            <a:ext cx="12192000" cy="126382"/>
          </a:xfrm>
          <a:prstGeom prst="rect">
            <a:avLst/>
          </a:prstGeom>
        </p:spPr>
      </p:pic>
      <p:sp>
        <p:nvSpPr>
          <p:cNvPr id="13" name="textbox 12"/>
          <p:cNvSpPr/>
          <p:nvPr/>
        </p:nvSpPr>
        <p:spPr>
          <a:xfrm>
            <a:off x="391864" y="206203"/>
            <a:ext cx="3673475" cy="4381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2700" spc="9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美</a:t>
            </a:r>
            <a:r>
              <a:rPr lang="zh-CN" sz="2700" spc="9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</a:t>
            </a:r>
            <a:r>
              <a:rPr sz="2700" spc="9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订单</a:t>
            </a:r>
            <a:r>
              <a:rPr sz="2700" spc="90" dirty="0"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700" spc="9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取餐方</a:t>
            </a:r>
            <a:r>
              <a:rPr sz="2700" spc="2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式</a:t>
            </a:r>
            <a:endParaRPr lang="en-US" altLang="en-US" sz="2700" dirty="0"/>
          </a:p>
        </p:txBody>
      </p:sp>
      <p:sp>
        <p:nvSpPr>
          <p:cNvPr id="14" name="path"/>
          <p:cNvSpPr/>
          <p:nvPr/>
        </p:nvSpPr>
        <p:spPr>
          <a:xfrm>
            <a:off x="7094410" y="3913822"/>
            <a:ext cx="2548445" cy="496442"/>
          </a:xfrm>
          <a:custGeom>
            <a:avLst/>
            <a:gdLst/>
            <a:ahLst/>
            <a:cxnLst/>
            <a:rect l="0" t="0" r="0" b="0"/>
            <a:pathLst>
              <a:path w="4013" h="781">
                <a:moveTo>
                  <a:pt x="145" y="22"/>
                </a:moveTo>
                <a:lnTo>
                  <a:pt x="4013" y="22"/>
                </a:lnTo>
                <a:moveTo>
                  <a:pt x="4013" y="759"/>
                </a:moveTo>
                <a:lnTo>
                  <a:pt x="145" y="759"/>
                </a:lnTo>
                <a:moveTo>
                  <a:pt x="22" y="636"/>
                </a:moveTo>
                <a:lnTo>
                  <a:pt x="22" y="145"/>
                </a:lnTo>
                <a:close/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3936365" y="33655"/>
            <a:ext cx="1434083" cy="787908"/>
          </a:xfrm>
          <a:prstGeom prst="rect">
            <a:avLst/>
          </a:prstGeom>
        </p:spPr>
      </p:pic>
      <p:sp>
        <p:nvSpPr>
          <p:cNvPr id="16" name="textbox 15"/>
          <p:cNvSpPr/>
          <p:nvPr/>
        </p:nvSpPr>
        <p:spPr>
          <a:xfrm>
            <a:off x="4845616" y="1424171"/>
            <a:ext cx="1449069" cy="7912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indent="189865" algn="l" rtl="0" eaLnBrk="0">
              <a:lnSpc>
                <a:spcPct val="114000"/>
              </a:lnSpc>
            </a:pPr>
            <a:r>
              <a:rPr sz="14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进入方式</a:t>
            </a:r>
            <a:r>
              <a:rPr sz="14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-2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点击短信中的链接</a:t>
            </a:r>
            <a:endParaRPr lang="en-US" altLang="en-US" sz="1400" dirty="0"/>
          </a:p>
          <a:p>
            <a:pPr algn="l" rtl="0" eaLnBrk="0">
              <a:lnSpc>
                <a:spcPct val="116000"/>
              </a:lnSpc>
            </a:pPr>
            <a:endParaRPr lang="en-US" altLang="en-US" sz="400" dirty="0"/>
          </a:p>
          <a:p>
            <a:pPr marL="190500" algn="l" rtl="0" eaLnBrk="0">
              <a:lnSpc>
                <a:spcPct val="97000"/>
              </a:lnSpc>
              <a:spcBef>
                <a:spcPts val="5"/>
              </a:spcBef>
            </a:pP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进入取餐页面</a:t>
            </a:r>
            <a:endParaRPr lang="en-US" altLang="en-US" sz="1400" dirty="0"/>
          </a:p>
        </p:txBody>
      </p:sp>
      <p:sp>
        <p:nvSpPr>
          <p:cNvPr id="17" name="textbox 16"/>
          <p:cNvSpPr/>
          <p:nvPr/>
        </p:nvSpPr>
        <p:spPr>
          <a:xfrm>
            <a:off x="7463667" y="1454270"/>
            <a:ext cx="1945004" cy="51308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527050" indent="-514350" algn="l" rtl="0" eaLnBrk="0">
              <a:lnSpc>
                <a:spcPct val="114000"/>
              </a:lnSpc>
            </a:pPr>
            <a:r>
              <a:rPr sz="1400" spc="-7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系统自动获取入柜订</a:t>
            </a:r>
            <a:r>
              <a:rPr sz="1400" spc="-4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“点击开</a:t>
            </a:r>
            <a:r>
              <a:rPr sz="1400" spc="-2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柜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en-US" sz="1400" dirty="0"/>
          </a:p>
        </p:txBody>
      </p:sp>
      <p:sp>
        <p:nvSpPr>
          <p:cNvPr id="18" name="textbox 17"/>
          <p:cNvSpPr/>
          <p:nvPr/>
        </p:nvSpPr>
        <p:spPr>
          <a:xfrm>
            <a:off x="9799327" y="1452111"/>
            <a:ext cx="1805939" cy="51244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lang="en-US" altLang="en-US" sz="100" dirty="0"/>
          </a:p>
          <a:p>
            <a:pPr marL="279400" indent="-266700" algn="l" rtl="0" eaLnBrk="0">
              <a:lnSpc>
                <a:spcPct val="114000"/>
              </a:lnSpc>
            </a:pPr>
            <a:r>
              <a:rPr sz="14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应柜门打开后，完成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4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取餐并关闭柜门</a:t>
            </a:r>
            <a:endParaRPr lang="en-US" altLang="en-US" sz="1400" dirty="0"/>
          </a:p>
        </p:txBody>
      </p:sp>
      <p:sp>
        <p:nvSpPr>
          <p:cNvPr id="19" name="rect"/>
          <p:cNvSpPr/>
          <p:nvPr/>
        </p:nvSpPr>
        <p:spPr>
          <a:xfrm>
            <a:off x="4995671" y="2695955"/>
            <a:ext cx="1479803" cy="356615"/>
          </a:xfrm>
          <a:prstGeom prst="rect">
            <a:avLst/>
          </a:prstGeom>
          <a:solidFill>
            <a:srgbClr val="F2F2F2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0" name="path"/>
          <p:cNvSpPr/>
          <p:nvPr/>
        </p:nvSpPr>
        <p:spPr>
          <a:xfrm>
            <a:off x="4630102" y="3450590"/>
            <a:ext cx="1915286" cy="241807"/>
          </a:xfrm>
          <a:custGeom>
            <a:avLst/>
            <a:gdLst/>
            <a:ahLst/>
            <a:cxnLst/>
            <a:rect l="0" t="0" r="0" b="0"/>
            <a:pathLst>
              <a:path w="3016" h="380">
                <a:moveTo>
                  <a:pt x="2993" y="0"/>
                </a:moveTo>
                <a:lnTo>
                  <a:pt x="2993" y="380"/>
                </a:lnTo>
                <a:moveTo>
                  <a:pt x="22" y="380"/>
                </a:moveTo>
                <a:lnTo>
                  <a:pt x="22" y="0"/>
                </a:lnTo>
                <a:close/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1" name="rect"/>
          <p:cNvSpPr/>
          <p:nvPr/>
        </p:nvSpPr>
        <p:spPr>
          <a:xfrm>
            <a:off x="9706547" y="4006088"/>
            <a:ext cx="28575" cy="311911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/>
          <p:nvPr/>
        </p:nvSpPr>
        <p:spPr>
          <a:xfrm>
            <a:off x="11586397" y="6681937"/>
            <a:ext cx="57785" cy="927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8000"/>
              </a:lnSpc>
            </a:pPr>
            <a:r>
              <a:rPr sz="500" spc="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1</a:t>
            </a:r>
            <a:endParaRPr lang="en-US" altLang="en-US" sz="500" dirty="0"/>
          </a:p>
        </p:txBody>
      </p:sp>
      <p:sp>
        <p:nvSpPr>
          <p:cNvPr id="23" name="圆角矩形 22"/>
          <p:cNvSpPr/>
          <p:nvPr/>
        </p:nvSpPr>
        <p:spPr>
          <a:xfrm>
            <a:off x="3443605" y="3428365"/>
            <a:ext cx="850900" cy="30099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301942" y="2290572"/>
            <a:ext cx="3776281" cy="3060191"/>
          </a:xfrm>
          <a:prstGeom prst="rect">
            <a:avLst/>
          </a:prstGeom>
        </p:spPr>
      </p:pic>
      <p:sp>
        <p:nvSpPr>
          <p:cNvPr id="23" name="textbox 23"/>
          <p:cNvSpPr/>
          <p:nvPr/>
        </p:nvSpPr>
        <p:spPr>
          <a:xfrm>
            <a:off x="1103376" y="5702808"/>
            <a:ext cx="10578465" cy="676275"/>
          </a:xfrm>
          <a:prstGeom prst="rect">
            <a:avLst/>
          </a:prstGeom>
          <a:solidFill>
            <a:srgbClr val="FFF2CC"/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16000"/>
              </a:lnSpc>
            </a:pPr>
            <a:endParaRPr lang="en-US" altLang="en-US" sz="200" dirty="0"/>
          </a:p>
          <a:p>
            <a:pPr marL="418465" indent="-304800" algn="l" rtl="0" eaLnBrk="0">
              <a:lnSpc>
                <a:spcPct val="125000"/>
              </a:lnSpc>
              <a:spcBef>
                <a:spcPts val="0"/>
              </a:spcBef>
            </a:pPr>
            <a:r>
              <a:rPr sz="1500" spc="8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在骑手使用用户真实手机号后四位存餐的前提下，</a:t>
            </a:r>
            <a:r>
              <a:rPr sz="1500" spc="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500" spc="8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用户可以使用手机号后四位直接取餐，即取餐码即为用户手机</a:t>
            </a:r>
            <a:r>
              <a:rPr sz="1500" spc="4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尾</a:t>
            </a:r>
            <a:r>
              <a:rPr sz="1500" spc="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r>
              <a:rPr sz="1500" spc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500" spc="8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若骑手未使用用户真实手机尾号存餐，骑手需将输入的四位取餐码告知用户，</a:t>
            </a:r>
            <a:r>
              <a:rPr sz="1500" spc="8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500" spc="8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用户使用四位取餐码也可</a:t>
            </a:r>
            <a:r>
              <a:rPr sz="1500" spc="6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</a:t>
            </a:r>
            <a:r>
              <a:rPr sz="1500" spc="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</a:t>
            </a:r>
            <a:endParaRPr lang="en-US" altLang="en-US" sz="1500" dirty="0"/>
          </a:p>
        </p:txBody>
      </p:sp>
      <p:pic>
        <p:nvPicPr>
          <p:cNvPr id="24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404359" y="2292096"/>
            <a:ext cx="1804416" cy="3012947"/>
          </a:xfrm>
          <a:prstGeom prst="rect">
            <a:avLst/>
          </a:prstGeom>
        </p:spPr>
      </p:pic>
      <p:graphicFrame>
        <p:nvGraphicFramePr>
          <p:cNvPr id="25" name="table 25"/>
          <p:cNvGraphicFramePr>
            <a:graphicFrameLocks noGrp="1"/>
          </p:cNvGraphicFramePr>
          <p:nvPr/>
        </p:nvGraphicFramePr>
        <p:xfrm>
          <a:off x="4394771" y="2282507"/>
          <a:ext cx="1823085" cy="3031489"/>
        </p:xfrm>
        <a:graphic>
          <a:graphicData uri="http://schemas.openxmlformats.org/drawingml/2006/table">
            <a:tbl>
              <a:tblPr/>
              <a:tblGrid>
                <a:gridCol w="1733550"/>
                <a:gridCol w="89535"/>
              </a:tblGrid>
              <a:tr h="30314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table 26"/>
          <p:cNvGraphicFramePr>
            <a:graphicFrameLocks noGrp="1"/>
          </p:cNvGraphicFramePr>
          <p:nvPr/>
        </p:nvGraphicFramePr>
        <p:xfrm>
          <a:off x="8393747" y="2280983"/>
          <a:ext cx="1687830" cy="2985770"/>
        </p:xfrm>
        <a:graphic>
          <a:graphicData uri="http://schemas.openxmlformats.org/drawingml/2006/table">
            <a:tbl>
              <a:tblPr/>
              <a:tblGrid>
                <a:gridCol w="1687830"/>
              </a:tblGrid>
              <a:tr h="29762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table 27"/>
          <p:cNvGraphicFramePr>
            <a:graphicFrameLocks noGrp="1"/>
          </p:cNvGraphicFramePr>
          <p:nvPr/>
        </p:nvGraphicFramePr>
        <p:xfrm>
          <a:off x="10309414" y="2253551"/>
          <a:ext cx="1681480" cy="2978150"/>
        </p:xfrm>
        <a:graphic>
          <a:graphicData uri="http://schemas.openxmlformats.org/drawingml/2006/table">
            <a:tbl>
              <a:tblPr/>
              <a:tblGrid>
                <a:gridCol w="1681480"/>
              </a:tblGrid>
              <a:tr h="29686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8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6460235" y="2281428"/>
            <a:ext cx="1677923" cy="2983991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8403335" y="2290571"/>
            <a:ext cx="1668779" cy="2967228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10319004" y="2263140"/>
            <a:ext cx="1662683" cy="295960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4344923" y="2476500"/>
            <a:ext cx="1868423" cy="1362455"/>
          </a:xfrm>
          <a:prstGeom prst="rect">
            <a:avLst/>
          </a:prstGeom>
        </p:spPr>
      </p:pic>
      <p:sp>
        <p:nvSpPr>
          <p:cNvPr id="32" name="textbox 32"/>
          <p:cNvSpPr/>
          <p:nvPr/>
        </p:nvSpPr>
        <p:spPr>
          <a:xfrm>
            <a:off x="955314" y="1346524"/>
            <a:ext cx="2820670" cy="733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000"/>
              </a:lnSpc>
            </a:pPr>
            <a:endParaRPr lang="en-US" altLang="en-US" sz="100" dirty="0"/>
          </a:p>
          <a:p>
            <a:pPr marL="998855" algn="l" rtl="0" eaLnBrk="0">
              <a:lnSpc>
                <a:spcPct val="98000"/>
              </a:lnSpc>
            </a:pPr>
            <a:r>
              <a:rPr sz="11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入方式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1：</a:t>
            </a:r>
            <a:endParaRPr lang="en-US" altLang="en-US" sz="1100" dirty="0"/>
          </a:p>
          <a:p>
            <a:pPr marL="12700" algn="l" rtl="0" eaLnBrk="0">
              <a:lnSpc>
                <a:spcPct val="88000"/>
              </a:lnSpc>
              <a:spcBef>
                <a:spcPts val="910"/>
              </a:spcBef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美团App或微信【扫一扫】功能扫描柜子</a:t>
            </a:r>
            <a:endParaRPr lang="en-US" altLang="en-US" sz="1100" dirty="0"/>
          </a:p>
          <a:p>
            <a:pPr marL="850265" algn="l" rtl="0" eaLnBrk="0">
              <a:lnSpc>
                <a:spcPts val="2200"/>
              </a:lnSpc>
              <a:spcBef>
                <a:spcPts val="10"/>
              </a:spcBef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屏幕上的二维码</a:t>
            </a:r>
            <a:endParaRPr lang="en-US" altLang="en-US" sz="1100" dirty="0"/>
          </a:p>
        </p:txBody>
      </p:sp>
      <p:sp>
        <p:nvSpPr>
          <p:cNvPr id="33" name="path"/>
          <p:cNvSpPr/>
          <p:nvPr/>
        </p:nvSpPr>
        <p:spPr>
          <a:xfrm>
            <a:off x="301942" y="2459926"/>
            <a:ext cx="2093595" cy="886586"/>
          </a:xfrm>
          <a:custGeom>
            <a:avLst/>
            <a:gdLst/>
            <a:ahLst/>
            <a:cxnLst/>
            <a:rect l="0" t="0" r="0" b="0"/>
            <a:pathLst>
              <a:path w="3297" h="1396">
                <a:moveTo>
                  <a:pt x="177" y="442"/>
                </a:moveTo>
                <a:lnTo>
                  <a:pt x="1014" y="442"/>
                </a:lnTo>
                <a:moveTo>
                  <a:pt x="1169" y="597"/>
                </a:moveTo>
                <a:lnTo>
                  <a:pt x="1169" y="1218"/>
                </a:lnTo>
                <a:moveTo>
                  <a:pt x="1014" y="1373"/>
                </a:moveTo>
                <a:lnTo>
                  <a:pt x="177" y="1373"/>
                </a:lnTo>
                <a:moveTo>
                  <a:pt x="22" y="1218"/>
                </a:moveTo>
                <a:lnTo>
                  <a:pt x="22" y="597"/>
                </a:lnTo>
                <a:close/>
                <a:moveTo>
                  <a:pt x="2403" y="22"/>
                </a:moveTo>
                <a:lnTo>
                  <a:pt x="3142" y="22"/>
                </a:lnTo>
                <a:moveTo>
                  <a:pt x="3274" y="154"/>
                </a:moveTo>
                <a:lnTo>
                  <a:pt x="3274" y="684"/>
                </a:lnTo>
                <a:moveTo>
                  <a:pt x="3142" y="816"/>
                </a:moveTo>
                <a:lnTo>
                  <a:pt x="2403" y="816"/>
                </a:lnTo>
                <a:moveTo>
                  <a:pt x="2271" y="684"/>
                </a:moveTo>
                <a:lnTo>
                  <a:pt x="2271" y="154"/>
                </a:lnTo>
                <a:close/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34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0" y="821418"/>
            <a:ext cx="12192000" cy="126382"/>
          </a:xfrm>
          <a:prstGeom prst="rect">
            <a:avLst/>
          </a:prstGeom>
        </p:spPr>
      </p:pic>
      <p:sp>
        <p:nvSpPr>
          <p:cNvPr id="36" name="textbox 36"/>
          <p:cNvSpPr/>
          <p:nvPr/>
        </p:nvSpPr>
        <p:spPr>
          <a:xfrm>
            <a:off x="342178" y="254336"/>
            <a:ext cx="3315334" cy="4381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2700" spc="9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其他订单</a:t>
            </a:r>
            <a:r>
              <a:rPr sz="2700" spc="90" dirty="0"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700" spc="90" dirty="0">
                <a:ln w="6350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取餐码</a:t>
            </a:r>
            <a:r>
              <a:rPr sz="2700" spc="8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</a:t>
            </a:r>
            <a:r>
              <a:rPr sz="2700" spc="0" dirty="0">
                <a:ln w="6350" cap="flat" cmpd="sng">
                  <a:solidFill>
                    <a:srgbClr val="843C0C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0C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餐</a:t>
            </a:r>
            <a:endParaRPr lang="en-US" altLang="en-US" sz="2700" dirty="0"/>
          </a:p>
        </p:txBody>
      </p:sp>
      <p:sp>
        <p:nvSpPr>
          <p:cNvPr id="37" name="textbox 37"/>
          <p:cNvSpPr/>
          <p:nvPr/>
        </p:nvSpPr>
        <p:spPr>
          <a:xfrm>
            <a:off x="6442588" y="1346524"/>
            <a:ext cx="1649095" cy="733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lang="en-US" altLang="en-US" sz="100" dirty="0"/>
          </a:p>
          <a:p>
            <a:pPr marL="414020" algn="l" rtl="0" eaLnBrk="0">
              <a:lnSpc>
                <a:spcPct val="97000"/>
              </a:lnSpc>
            </a:pPr>
            <a:r>
              <a:rPr sz="11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方式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1：</a:t>
            </a:r>
            <a:endParaRPr lang="en-US" altLang="en-US" sz="1100" dirty="0"/>
          </a:p>
          <a:p>
            <a:pPr marL="12700" algn="l" rtl="0" eaLnBrk="0">
              <a:lnSpc>
                <a:spcPct val="89000"/>
              </a:lnSpc>
              <a:spcBef>
                <a:spcPts val="910"/>
              </a:spcBef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智能输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入手机号后4位作为</a:t>
            </a:r>
            <a:endParaRPr lang="en-US" altLang="en-US" sz="1100" dirty="0"/>
          </a:p>
          <a:p>
            <a:pPr marL="474980" algn="l" rtl="0" eaLnBrk="0">
              <a:lnSpc>
                <a:spcPts val="2200"/>
              </a:lnSpc>
            </a:pP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取餐码开柜</a:t>
            </a:r>
            <a:endParaRPr lang="en-US" altLang="en-US" sz="1100" dirty="0"/>
          </a:p>
        </p:txBody>
      </p:sp>
      <p:pic>
        <p:nvPicPr>
          <p:cNvPr id="38" name="picture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4053967" y="20700"/>
            <a:ext cx="1434084" cy="787908"/>
          </a:xfrm>
          <a:prstGeom prst="rect">
            <a:avLst/>
          </a:prstGeom>
        </p:spPr>
      </p:pic>
      <p:sp>
        <p:nvSpPr>
          <p:cNvPr id="39" name="textbox 39"/>
          <p:cNvSpPr/>
          <p:nvPr/>
        </p:nvSpPr>
        <p:spPr>
          <a:xfrm>
            <a:off x="4730072" y="1385259"/>
            <a:ext cx="1144905" cy="74675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161290" algn="l" rtl="0" eaLnBrk="0">
              <a:lnSpc>
                <a:spcPct val="89000"/>
              </a:lnSpc>
            </a:pPr>
            <a:r>
              <a:rPr sz="11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入方式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2：</a:t>
            </a:r>
            <a:endParaRPr lang="en-US" altLang="en-US" sz="1100" dirty="0"/>
          </a:p>
          <a:p>
            <a:pPr marL="12700" algn="l" rtl="0" eaLnBrk="0">
              <a:lnSpc>
                <a:spcPts val="2195"/>
              </a:lnSpc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击短信中的链接</a:t>
            </a:r>
            <a:endParaRPr lang="en-US" altLang="en-US" sz="1100" dirty="0"/>
          </a:p>
          <a:p>
            <a:pPr algn="l" rtl="0" eaLnBrk="0">
              <a:lnSpc>
                <a:spcPct val="106000"/>
              </a:lnSpc>
            </a:pPr>
            <a:endParaRPr lang="en-US" altLang="en-US" sz="800" dirty="0"/>
          </a:p>
          <a:p>
            <a:pPr algn="l" rtl="0" eaLnBrk="0">
              <a:lnSpc>
                <a:spcPct val="7000"/>
              </a:lnSpc>
            </a:pPr>
            <a:endParaRPr lang="en-US" altLang="en-US" sz="100" dirty="0"/>
          </a:p>
          <a:p>
            <a:pPr marL="152400" algn="l" rtl="0" eaLnBrk="0">
              <a:lnSpc>
                <a:spcPct val="97000"/>
              </a:lnSpc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入取餐页面</a:t>
            </a:r>
            <a:endParaRPr lang="en-US" altLang="en-US" sz="1100" dirty="0"/>
          </a:p>
        </p:txBody>
      </p:sp>
      <p:sp>
        <p:nvSpPr>
          <p:cNvPr id="40" name="path"/>
          <p:cNvSpPr/>
          <p:nvPr/>
        </p:nvSpPr>
        <p:spPr>
          <a:xfrm>
            <a:off x="4413694" y="3228022"/>
            <a:ext cx="1642681" cy="462915"/>
          </a:xfrm>
          <a:custGeom>
            <a:avLst/>
            <a:gdLst/>
            <a:ahLst/>
            <a:cxnLst/>
            <a:rect l="0" t="0" r="0" b="0"/>
            <a:pathLst>
              <a:path w="2586" h="729">
                <a:moveTo>
                  <a:pt x="136" y="22"/>
                </a:moveTo>
                <a:lnTo>
                  <a:pt x="2586" y="22"/>
                </a:lnTo>
                <a:moveTo>
                  <a:pt x="2586" y="706"/>
                </a:moveTo>
                <a:lnTo>
                  <a:pt x="136" y="706"/>
                </a:lnTo>
                <a:moveTo>
                  <a:pt x="22" y="592"/>
                </a:moveTo>
                <a:lnTo>
                  <a:pt x="22" y="136"/>
                </a:lnTo>
                <a:close/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1" name="textbox 41"/>
          <p:cNvSpPr/>
          <p:nvPr/>
        </p:nvSpPr>
        <p:spPr>
          <a:xfrm>
            <a:off x="10422707" y="1337379"/>
            <a:ext cx="1425575" cy="3568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000"/>
              </a:lnSpc>
            </a:pPr>
            <a:endParaRPr lang="en-US" altLang="en-US" sz="100" dirty="0"/>
          </a:p>
          <a:p>
            <a:pPr marL="222885" indent="-210185" algn="l" rtl="0" eaLnBrk="0">
              <a:lnSpc>
                <a:spcPct val="99000"/>
              </a:lnSpc>
            </a:pP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相应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柜门打开后，完成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餐并关闭柜门</a:t>
            </a:r>
            <a:endParaRPr lang="en-US" altLang="en-US" sz="1100" dirty="0"/>
          </a:p>
        </p:txBody>
      </p:sp>
      <p:sp>
        <p:nvSpPr>
          <p:cNvPr id="42" name="textbox 42"/>
          <p:cNvSpPr/>
          <p:nvPr/>
        </p:nvSpPr>
        <p:spPr>
          <a:xfrm>
            <a:off x="8713554" y="1350460"/>
            <a:ext cx="946785" cy="4540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lang="en-US" altLang="en-US" sz="100" dirty="0"/>
          </a:p>
          <a:p>
            <a:pPr marL="62865" algn="l" rtl="0" eaLnBrk="0">
              <a:lnSpc>
                <a:spcPct val="89000"/>
              </a:lnSpc>
            </a:pPr>
            <a:r>
              <a:rPr sz="11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方式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2：</a:t>
            </a:r>
            <a:endParaRPr lang="en-US" altLang="en-US" sz="1100" dirty="0"/>
          </a:p>
          <a:p>
            <a:pPr marL="12700" algn="l" rtl="0" eaLnBrk="0">
              <a:lnSpc>
                <a:spcPts val="2195"/>
              </a:lnSpc>
            </a:pPr>
            <a:r>
              <a:rPr sz="11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输入4位取餐码</a:t>
            </a:r>
            <a:endParaRPr lang="en-US" altLang="en-US" sz="1100" dirty="0"/>
          </a:p>
        </p:txBody>
      </p:sp>
      <p:sp>
        <p:nvSpPr>
          <p:cNvPr id="43" name="textbox 43"/>
          <p:cNvSpPr/>
          <p:nvPr/>
        </p:nvSpPr>
        <p:spPr>
          <a:xfrm>
            <a:off x="11580667" y="6681937"/>
            <a:ext cx="63500" cy="927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8000"/>
              </a:lnSpc>
            </a:pPr>
            <a:r>
              <a:rPr sz="5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2</a:t>
            </a:r>
            <a:endParaRPr lang="en-US" altLang="en-US" sz="500" dirty="0"/>
          </a:p>
        </p:txBody>
      </p:sp>
      <p:sp>
        <p:nvSpPr>
          <p:cNvPr id="2" name="圆角矩形 1"/>
          <p:cNvSpPr/>
          <p:nvPr/>
        </p:nvSpPr>
        <p:spPr>
          <a:xfrm>
            <a:off x="3352800" y="3164840"/>
            <a:ext cx="701040" cy="2971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581787" y="2829686"/>
            <a:ext cx="2871787" cy="3449573"/>
          </a:xfrm>
          <a:prstGeom prst="rect">
            <a:avLst/>
          </a:prstGeom>
        </p:spPr>
      </p:pic>
      <p:pic>
        <p:nvPicPr>
          <p:cNvPr id="45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486144" y="2839211"/>
            <a:ext cx="2043684" cy="3634740"/>
          </a:xfrm>
          <a:prstGeom prst="rect">
            <a:avLst/>
          </a:prstGeom>
        </p:spPr>
      </p:pic>
      <p:sp>
        <p:nvSpPr>
          <p:cNvPr id="46" name="path"/>
          <p:cNvSpPr/>
          <p:nvPr/>
        </p:nvSpPr>
        <p:spPr>
          <a:xfrm>
            <a:off x="6473444" y="2826511"/>
            <a:ext cx="2069084" cy="3660140"/>
          </a:xfrm>
          <a:custGeom>
            <a:avLst/>
            <a:gdLst/>
            <a:ahLst/>
            <a:cxnLst/>
            <a:rect l="0" t="0" r="0" b="0"/>
            <a:pathLst>
              <a:path w="3258" h="5764">
                <a:moveTo>
                  <a:pt x="10" y="5754"/>
                </a:moveTo>
                <a:lnTo>
                  <a:pt x="3248" y="5754"/>
                </a:lnTo>
                <a:lnTo>
                  <a:pt x="3248" y="10"/>
                </a:lnTo>
                <a:lnTo>
                  <a:pt x="10" y="10"/>
                </a:lnTo>
                <a:lnTo>
                  <a:pt x="10" y="5754"/>
                </a:lnTo>
                <a:close/>
              </a:path>
            </a:pathLst>
          </a:custGeom>
          <a:noFill/>
          <a:ln w="1270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47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9044940" y="2843784"/>
            <a:ext cx="2037588" cy="3625595"/>
          </a:xfrm>
          <a:prstGeom prst="rect">
            <a:avLst/>
          </a:prstGeom>
        </p:spPr>
      </p:pic>
      <p:sp>
        <p:nvSpPr>
          <p:cNvPr id="48" name="path"/>
          <p:cNvSpPr/>
          <p:nvPr/>
        </p:nvSpPr>
        <p:spPr>
          <a:xfrm>
            <a:off x="9032240" y="2831084"/>
            <a:ext cx="2062988" cy="3650995"/>
          </a:xfrm>
          <a:custGeom>
            <a:avLst/>
            <a:gdLst/>
            <a:ahLst/>
            <a:cxnLst/>
            <a:rect l="0" t="0" r="0" b="0"/>
            <a:pathLst>
              <a:path w="3248" h="5749">
                <a:moveTo>
                  <a:pt x="10" y="5739"/>
                </a:moveTo>
                <a:lnTo>
                  <a:pt x="3238" y="5739"/>
                </a:lnTo>
                <a:lnTo>
                  <a:pt x="3238" y="10"/>
                </a:lnTo>
                <a:lnTo>
                  <a:pt x="10" y="10"/>
                </a:lnTo>
                <a:lnTo>
                  <a:pt x="10" y="5739"/>
                </a:lnTo>
                <a:close/>
              </a:path>
            </a:pathLst>
          </a:custGeom>
          <a:noFill/>
          <a:ln w="12700" cap="flat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9" name="textbox 49"/>
          <p:cNvSpPr/>
          <p:nvPr/>
        </p:nvSpPr>
        <p:spPr>
          <a:xfrm>
            <a:off x="6111341" y="1138561"/>
            <a:ext cx="5024120" cy="143763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836930" algn="l" rtl="0" eaLnBrk="0">
              <a:lnSpc>
                <a:spcPct val="103000"/>
              </a:lnSpc>
              <a:tabLst>
                <a:tab pos="954405" algn="l"/>
              </a:tabLst>
            </a:pPr>
            <a:r>
              <a:rPr sz="1500" u="sng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1500" u="sng" spc="-2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【餐品不在当前柜】</a:t>
            </a:r>
            <a:r>
              <a:rPr sz="1500" u="sng" spc="-2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u="sng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500" u="sng" spc="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-仅支持美配订单</a:t>
            </a:r>
            <a:endParaRPr lang="en-US" altLang="en-US" sz="1500" dirty="0"/>
          </a:p>
          <a:p>
            <a:pPr marL="1675130" indent="-1662430" algn="l" rtl="0" eaLnBrk="0">
              <a:lnSpc>
                <a:spcPct val="125000"/>
              </a:lnSpc>
              <a:spcBef>
                <a:spcPts val="1260"/>
              </a:spcBef>
            </a:pPr>
            <a:r>
              <a:rPr sz="1200" spc="-30" dirty="0">
                <a:solidFill>
                  <a:srgbClr val="843C1A">
                    <a:alpha val="100000"/>
                  </a:srgbClr>
                </a:solidFill>
                <a:latin typeface="Cambria" panose="02040503050406030204"/>
                <a:ea typeface="Cambria" panose="02040503050406030204"/>
                <a:cs typeface="Cambria" panose="02040503050406030204"/>
              </a:rPr>
              <a:t>◼</a:t>
            </a:r>
            <a:r>
              <a:rPr sz="1200" spc="-30" dirty="0">
                <a:solidFill>
                  <a:srgbClr val="843C1A">
                    <a:alpha val="100000"/>
                  </a:srgbClr>
                </a:solidFill>
                <a:latin typeface="Cambria" panose="02040503050406030204"/>
                <a:ea typeface="Cambria" panose="02040503050406030204"/>
                <a:cs typeface="Cambria" panose="02040503050406030204"/>
              </a:rPr>
              <a:t>     </a:t>
            </a:r>
            <a:r>
              <a:rPr sz="12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若餐品【在当前柜体关联柜体】</a:t>
            </a:r>
            <a:r>
              <a:rPr sz="12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200" spc="-3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中，会提示用户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订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单所在柜体柜号和格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口号，用户可以直接一键开柜</a:t>
            </a:r>
            <a:endParaRPr lang="en-US" altLang="en-US" sz="1200" dirty="0"/>
          </a:p>
          <a:p>
            <a:pPr algn="l" rtl="0" eaLnBrk="0">
              <a:lnSpc>
                <a:spcPct val="112000"/>
              </a:lnSpc>
            </a:pPr>
            <a:endParaRPr lang="en-US" altLang="en-US" sz="600" dirty="0"/>
          </a:p>
          <a:p>
            <a:pPr marL="897890" indent="-885190" algn="l" rtl="0" eaLnBrk="0">
              <a:lnSpc>
                <a:spcPct val="125000"/>
              </a:lnSpc>
            </a:pP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Cambria" panose="02040503050406030204"/>
                <a:ea typeface="Cambria" panose="02040503050406030204"/>
                <a:cs typeface="Cambria" panose="02040503050406030204"/>
              </a:rPr>
              <a:t>◼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Cambria" panose="02040503050406030204"/>
                <a:ea typeface="Cambria" panose="02040503050406030204"/>
                <a:cs typeface="Cambria" panose="02040503050406030204"/>
              </a:rPr>
              <a:t>     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若餐品【不在当前柜体关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联柜体】中，会提示用户订单所在柜体地址和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格口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号，用户需要到达相应点位后重新扫码进入开柜</a:t>
            </a:r>
            <a:endParaRPr lang="en-US" altLang="en-US" sz="1200" dirty="0"/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9073896" y="3598164"/>
            <a:ext cx="2449068" cy="2346959"/>
          </a:xfrm>
          <a:prstGeom prst="rect">
            <a:avLst/>
          </a:prstGeom>
        </p:spPr>
      </p:pic>
      <p:graphicFrame>
        <p:nvGraphicFramePr>
          <p:cNvPr id="51" name="table 51"/>
          <p:cNvGraphicFramePr>
            <a:graphicFrameLocks noGrp="1"/>
          </p:cNvGraphicFramePr>
          <p:nvPr/>
        </p:nvGraphicFramePr>
        <p:xfrm>
          <a:off x="9042082" y="3584638"/>
          <a:ext cx="2510790" cy="2312670"/>
        </p:xfrm>
        <a:graphic>
          <a:graphicData uri="http://schemas.openxmlformats.org/drawingml/2006/table">
            <a:tbl>
              <a:tblPr/>
              <a:tblGrid>
                <a:gridCol w="2510789"/>
              </a:tblGrid>
              <a:tr h="196342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2" name="picture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6399275" y="3570732"/>
            <a:ext cx="2426208" cy="1976627"/>
          </a:xfrm>
          <a:prstGeom prst="rect">
            <a:avLst/>
          </a:prstGeom>
        </p:spPr>
      </p:pic>
      <p:sp>
        <p:nvSpPr>
          <p:cNvPr id="53" name="textbox 53"/>
          <p:cNvSpPr/>
          <p:nvPr/>
        </p:nvSpPr>
        <p:spPr>
          <a:xfrm>
            <a:off x="1105458" y="1264163"/>
            <a:ext cx="3681095" cy="87820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000"/>
              </a:lnSpc>
            </a:pPr>
            <a:endParaRPr lang="en-US" altLang="en-US" sz="100" dirty="0"/>
          </a:p>
          <a:p>
            <a:pPr marL="476885" algn="l" rtl="0" eaLnBrk="0">
              <a:lnSpc>
                <a:spcPct val="103000"/>
              </a:lnSpc>
              <a:tabLst>
                <a:tab pos="593090" algn="l"/>
              </a:tabLst>
            </a:pPr>
            <a:r>
              <a:rPr sz="1500" u="sng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1500" u="sng" spc="-4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【取餐码重复】</a:t>
            </a:r>
            <a:r>
              <a:rPr sz="1500" u="sng" spc="-4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500" u="sng" spc="-4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-支持</a:t>
            </a:r>
            <a:r>
              <a:rPr sz="1500" u="sng" spc="-3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</a:t>
            </a:r>
            <a:r>
              <a:rPr sz="1500" u="sng" spc="0" dirty="0">
                <a:ln w="3175" cap="flat" cmpd="sng">
                  <a:solidFill>
                    <a:srgbClr val="843C1A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有订单</a:t>
            </a:r>
            <a:endParaRPr lang="en-US" altLang="en-US" sz="1500" dirty="0"/>
          </a:p>
          <a:p>
            <a:pPr algn="l" rtl="0" eaLnBrk="0">
              <a:lnSpc>
                <a:spcPct val="118000"/>
              </a:lnSpc>
            </a:pPr>
            <a:endParaRPr lang="en-US" altLang="en-US" sz="300" dirty="0"/>
          </a:p>
          <a:p>
            <a:pPr marL="546100" indent="-533400" algn="l" rtl="0" eaLnBrk="0">
              <a:lnSpc>
                <a:spcPct val="154000"/>
              </a:lnSpc>
              <a:spcBef>
                <a:spcPts val="0"/>
              </a:spcBef>
            </a:pP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若手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机尾号存在相同情况，根据餐品所在柜门门号取餐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1200" spc="-1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选择</a:t>
            </a:r>
            <a:r>
              <a:rPr sz="1200" spc="0" dirty="0">
                <a:solidFill>
                  <a:srgbClr val="843C1A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自己餐品所在的格口号，进行取餐</a:t>
            </a:r>
            <a:endParaRPr lang="en-US" altLang="en-US" sz="1200" dirty="0"/>
          </a:p>
        </p:txBody>
      </p:sp>
      <p:sp>
        <p:nvSpPr>
          <p:cNvPr id="54" name="textbox 54"/>
          <p:cNvSpPr/>
          <p:nvPr/>
        </p:nvSpPr>
        <p:spPr>
          <a:xfrm>
            <a:off x="2915411" y="2996184"/>
            <a:ext cx="2749550" cy="927735"/>
          </a:xfrm>
          <a:prstGeom prst="rect">
            <a:avLst/>
          </a:prstGeom>
          <a:solidFill>
            <a:srgbClr val="FFF2CC">
              <a:alpha val="98823"/>
            </a:srgbClr>
          </a:solidFill>
        </p:spPr>
        <p:txBody>
          <a:bodyPr vert="horz" wrap="square" lIns="0" tIns="0" rIns="0" bIns="0"/>
          <a:lstStyle/>
          <a:p>
            <a:pPr algn="l" rtl="0" eaLnBrk="0">
              <a:lnSpc>
                <a:spcPct val="105000"/>
              </a:lnSpc>
            </a:pPr>
            <a:endParaRPr lang="en-US" altLang="en-US" sz="700" dirty="0"/>
          </a:p>
          <a:p>
            <a:pPr marL="226695" indent="-95250" algn="l" rtl="0" eaLnBrk="0">
              <a:lnSpc>
                <a:spcPct val="145000"/>
              </a:lnSpc>
              <a:spcBef>
                <a:spcPts val="0"/>
              </a:spcBef>
            </a:pPr>
            <a:r>
              <a:rPr sz="1400" spc="1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请用</a:t>
            </a:r>
            <a:r>
              <a:rPr sz="1400" spc="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户确认自己餐品的格口，若</a:t>
            </a:r>
            <a:r>
              <a:rPr sz="1400" spc="0" dirty="0"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sz="1400" spc="-1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随意开别</a:t>
            </a:r>
            <a:r>
              <a:rPr sz="1400" spc="0" dirty="0">
                <a:ln w="3175" cap="flat" cmpd="sng">
                  <a:solidFill>
                    <a:srgbClr val="C0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C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人的格口，会被追责</a:t>
            </a:r>
            <a:endParaRPr lang="en-US" altLang="en-US" sz="1400" dirty="0"/>
          </a:p>
        </p:txBody>
      </p:sp>
      <p:pic>
        <p:nvPicPr>
          <p:cNvPr id="55" name="pictur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0" y="821418"/>
            <a:ext cx="12192000" cy="126382"/>
          </a:xfrm>
          <a:prstGeom prst="rect">
            <a:avLst/>
          </a:prstGeom>
        </p:spPr>
      </p:pic>
      <p:pic>
        <p:nvPicPr>
          <p:cNvPr id="57" name="picture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2758439" y="41147"/>
            <a:ext cx="1435607" cy="787908"/>
          </a:xfrm>
          <a:prstGeom prst="rect">
            <a:avLst/>
          </a:prstGeom>
        </p:spPr>
      </p:pic>
      <p:graphicFrame>
        <p:nvGraphicFramePr>
          <p:cNvPr id="58" name="table 58"/>
          <p:cNvGraphicFramePr>
            <a:graphicFrameLocks noGrp="1"/>
          </p:cNvGraphicFramePr>
          <p:nvPr/>
        </p:nvGraphicFramePr>
        <p:xfrm>
          <a:off x="6419278" y="5116258"/>
          <a:ext cx="2421254" cy="363855"/>
        </p:xfrm>
        <a:graphic>
          <a:graphicData uri="http://schemas.openxmlformats.org/drawingml/2006/table">
            <a:tbl>
              <a:tblPr/>
              <a:tblGrid>
                <a:gridCol w="2421254"/>
              </a:tblGrid>
              <a:tr h="33528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" name="textbox 59"/>
          <p:cNvSpPr/>
          <p:nvPr/>
        </p:nvSpPr>
        <p:spPr>
          <a:xfrm>
            <a:off x="340403" y="254336"/>
            <a:ext cx="2150745" cy="43815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9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100000"/>
              </a:lnSpc>
            </a:pPr>
            <a:r>
              <a:rPr sz="2700" spc="90" dirty="0">
                <a:ln w="6350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取餐异常情</a:t>
            </a:r>
            <a:r>
              <a:rPr sz="2700" spc="80" dirty="0">
                <a:ln w="6350" cap="flat" cmpd="sng">
                  <a:solidFill>
                    <a:srgbClr val="FF0000">
                      <a:alpha val="100000"/>
                    </a:srgbClr>
                  </a:solidFill>
                  <a:prstDash val="solid"/>
                  <a:miter lim="0"/>
                </a:ln>
                <a:solidFill>
                  <a:srgbClr val="FF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况</a:t>
            </a:r>
            <a:endParaRPr lang="en-US" altLang="en-US" sz="2700" dirty="0"/>
          </a:p>
        </p:txBody>
      </p:sp>
      <p:graphicFrame>
        <p:nvGraphicFramePr>
          <p:cNvPr id="60" name="table 60"/>
          <p:cNvGraphicFramePr>
            <a:graphicFrameLocks noGrp="1"/>
          </p:cNvGraphicFramePr>
          <p:nvPr/>
        </p:nvGraphicFramePr>
        <p:xfrm>
          <a:off x="6856666" y="3557206"/>
          <a:ext cx="1523365" cy="363220"/>
        </p:xfrm>
        <a:graphic>
          <a:graphicData uri="http://schemas.openxmlformats.org/drawingml/2006/table">
            <a:tbl>
              <a:tblPr/>
              <a:tblGrid>
                <a:gridCol w="1523365"/>
              </a:tblGrid>
              <a:tr h="3346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</a:pPr>
                      <a:endParaRPr lang="en-US" altLang="en-US" sz="1000" dirty="0"/>
                    </a:p>
                  </a:txBody>
                  <a:tcPr marL="0" marR="0" marT="0" marB="0" vert="horz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" name="path"/>
          <p:cNvSpPr/>
          <p:nvPr/>
        </p:nvSpPr>
        <p:spPr>
          <a:xfrm>
            <a:off x="9042082" y="5533834"/>
            <a:ext cx="2511171" cy="84455"/>
          </a:xfrm>
          <a:custGeom>
            <a:avLst/>
            <a:gdLst/>
            <a:ahLst/>
            <a:cxnLst/>
            <a:rect l="0" t="0" r="0" b="0"/>
            <a:pathLst>
              <a:path w="3954" h="133">
                <a:moveTo>
                  <a:pt x="22" y="110"/>
                </a:moveTo>
                <a:cubicBezTo>
                  <a:pt x="22" y="61"/>
                  <a:pt x="61" y="22"/>
                  <a:pt x="110" y="22"/>
                </a:cubicBezTo>
                <a:moveTo>
                  <a:pt x="3844" y="22"/>
                </a:moveTo>
                <a:cubicBezTo>
                  <a:pt x="3892" y="22"/>
                  <a:pt x="3932" y="61"/>
                  <a:pt x="3932" y="110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2" name="path"/>
          <p:cNvSpPr/>
          <p:nvPr/>
        </p:nvSpPr>
        <p:spPr>
          <a:xfrm>
            <a:off x="9042082" y="5813234"/>
            <a:ext cx="2511171" cy="84455"/>
          </a:xfrm>
          <a:custGeom>
            <a:avLst/>
            <a:gdLst/>
            <a:ahLst/>
            <a:cxnLst/>
            <a:rect l="0" t="0" r="0" b="0"/>
            <a:pathLst>
              <a:path w="3954" h="133">
                <a:moveTo>
                  <a:pt x="3932" y="22"/>
                </a:moveTo>
                <a:cubicBezTo>
                  <a:pt x="3932" y="71"/>
                  <a:pt x="3892" y="110"/>
                  <a:pt x="3844" y="110"/>
                </a:cubicBezTo>
                <a:moveTo>
                  <a:pt x="110" y="110"/>
                </a:moveTo>
                <a:cubicBezTo>
                  <a:pt x="61" y="110"/>
                  <a:pt x="22" y="71"/>
                  <a:pt x="22" y="22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3" name="path"/>
          <p:cNvSpPr/>
          <p:nvPr/>
        </p:nvSpPr>
        <p:spPr>
          <a:xfrm>
            <a:off x="9060370" y="3864038"/>
            <a:ext cx="2477643" cy="84455"/>
          </a:xfrm>
          <a:custGeom>
            <a:avLst/>
            <a:gdLst/>
            <a:ahLst/>
            <a:cxnLst/>
            <a:rect l="0" t="0" r="0" b="0"/>
            <a:pathLst>
              <a:path w="3901" h="133">
                <a:moveTo>
                  <a:pt x="3879" y="22"/>
                </a:moveTo>
                <a:cubicBezTo>
                  <a:pt x="3879" y="71"/>
                  <a:pt x="3839" y="110"/>
                  <a:pt x="3791" y="110"/>
                </a:cubicBezTo>
                <a:moveTo>
                  <a:pt x="110" y="110"/>
                </a:moveTo>
                <a:cubicBezTo>
                  <a:pt x="61" y="110"/>
                  <a:pt x="22" y="71"/>
                  <a:pt x="22" y="22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4" name="path"/>
          <p:cNvSpPr/>
          <p:nvPr/>
        </p:nvSpPr>
        <p:spPr>
          <a:xfrm>
            <a:off x="9060370" y="3584638"/>
            <a:ext cx="2477643" cy="84454"/>
          </a:xfrm>
          <a:custGeom>
            <a:avLst/>
            <a:gdLst/>
            <a:ahLst/>
            <a:cxnLst/>
            <a:rect l="0" t="0" r="0" b="0"/>
            <a:pathLst>
              <a:path w="3901" h="132">
                <a:moveTo>
                  <a:pt x="22" y="110"/>
                </a:moveTo>
                <a:cubicBezTo>
                  <a:pt x="22" y="61"/>
                  <a:pt x="61" y="22"/>
                  <a:pt x="110" y="22"/>
                </a:cubicBezTo>
                <a:moveTo>
                  <a:pt x="3791" y="22"/>
                </a:moveTo>
                <a:cubicBezTo>
                  <a:pt x="3839" y="22"/>
                  <a:pt x="3879" y="61"/>
                  <a:pt x="3879" y="110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5" name="rect"/>
          <p:cNvSpPr/>
          <p:nvPr/>
        </p:nvSpPr>
        <p:spPr>
          <a:xfrm>
            <a:off x="5867145" y="1059179"/>
            <a:ext cx="12700" cy="5409323"/>
          </a:xfrm>
          <a:prstGeom prst="rect">
            <a:avLst/>
          </a:prstGeom>
          <a:solidFill>
            <a:srgbClr val="843C0C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6" name="rect"/>
          <p:cNvSpPr/>
          <p:nvPr/>
        </p:nvSpPr>
        <p:spPr>
          <a:xfrm>
            <a:off x="9130538" y="3919918"/>
            <a:ext cx="2337308" cy="28575"/>
          </a:xfrm>
          <a:prstGeom prst="rect">
            <a:avLst/>
          </a:prstGeom>
          <a:solidFill>
            <a:srgbClr val="FF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7" name="path"/>
          <p:cNvSpPr/>
          <p:nvPr/>
        </p:nvSpPr>
        <p:spPr>
          <a:xfrm>
            <a:off x="8756078" y="5116258"/>
            <a:ext cx="84455" cy="363855"/>
          </a:xfrm>
          <a:custGeom>
            <a:avLst/>
            <a:gdLst/>
            <a:ahLst/>
            <a:cxnLst/>
            <a:rect l="0" t="0" r="0" b="0"/>
            <a:pathLst>
              <a:path w="133" h="573">
                <a:moveTo>
                  <a:pt x="22" y="22"/>
                </a:moveTo>
                <a:cubicBezTo>
                  <a:pt x="71" y="22"/>
                  <a:pt x="110" y="61"/>
                  <a:pt x="110" y="110"/>
                </a:cubicBezTo>
                <a:moveTo>
                  <a:pt x="110" y="462"/>
                </a:moveTo>
                <a:cubicBezTo>
                  <a:pt x="110" y="511"/>
                  <a:pt x="71" y="550"/>
                  <a:pt x="22" y="550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8" name="path"/>
          <p:cNvSpPr/>
          <p:nvPr/>
        </p:nvSpPr>
        <p:spPr>
          <a:xfrm>
            <a:off x="6856666" y="3557206"/>
            <a:ext cx="84455" cy="363854"/>
          </a:xfrm>
          <a:custGeom>
            <a:avLst/>
            <a:gdLst/>
            <a:ahLst/>
            <a:cxnLst/>
            <a:rect l="0" t="0" r="0" b="0"/>
            <a:pathLst>
              <a:path w="133" h="572">
                <a:moveTo>
                  <a:pt x="22" y="110"/>
                </a:moveTo>
                <a:cubicBezTo>
                  <a:pt x="22" y="61"/>
                  <a:pt x="61" y="22"/>
                  <a:pt x="110" y="22"/>
                </a:cubicBezTo>
                <a:moveTo>
                  <a:pt x="110" y="550"/>
                </a:moveTo>
                <a:cubicBezTo>
                  <a:pt x="61" y="550"/>
                  <a:pt x="22" y="511"/>
                  <a:pt x="22" y="462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9" name="path"/>
          <p:cNvSpPr/>
          <p:nvPr/>
        </p:nvSpPr>
        <p:spPr>
          <a:xfrm>
            <a:off x="8295830" y="3557206"/>
            <a:ext cx="84455" cy="363854"/>
          </a:xfrm>
          <a:custGeom>
            <a:avLst/>
            <a:gdLst/>
            <a:ahLst/>
            <a:cxnLst/>
            <a:rect l="0" t="0" r="0" b="0"/>
            <a:pathLst>
              <a:path w="133" h="572">
                <a:moveTo>
                  <a:pt x="22" y="22"/>
                </a:moveTo>
                <a:cubicBezTo>
                  <a:pt x="71" y="22"/>
                  <a:pt x="110" y="61"/>
                  <a:pt x="110" y="110"/>
                </a:cubicBezTo>
                <a:moveTo>
                  <a:pt x="110" y="462"/>
                </a:moveTo>
                <a:cubicBezTo>
                  <a:pt x="110" y="511"/>
                  <a:pt x="71" y="550"/>
                  <a:pt x="22" y="550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0" name="path"/>
          <p:cNvSpPr/>
          <p:nvPr/>
        </p:nvSpPr>
        <p:spPr>
          <a:xfrm>
            <a:off x="6419278" y="5116258"/>
            <a:ext cx="84454" cy="363855"/>
          </a:xfrm>
          <a:custGeom>
            <a:avLst/>
            <a:gdLst/>
            <a:ahLst/>
            <a:cxnLst/>
            <a:rect l="0" t="0" r="0" b="0"/>
            <a:pathLst>
              <a:path w="132" h="573">
                <a:moveTo>
                  <a:pt x="22" y="110"/>
                </a:moveTo>
                <a:cubicBezTo>
                  <a:pt x="22" y="61"/>
                  <a:pt x="61" y="22"/>
                  <a:pt x="110" y="22"/>
                </a:cubicBezTo>
                <a:moveTo>
                  <a:pt x="110" y="550"/>
                </a:moveTo>
                <a:cubicBezTo>
                  <a:pt x="61" y="550"/>
                  <a:pt x="22" y="511"/>
                  <a:pt x="22" y="462"/>
                </a:cubicBezTo>
              </a:path>
            </a:pathLst>
          </a:custGeom>
          <a:noFill/>
          <a:ln w="28575" cap="flat">
            <a:solidFill>
              <a:srgbClr val="FF0000">
                <a:alpha val="100000"/>
              </a:srgbClr>
            </a:solidFill>
            <a:prstDash val="solid"/>
            <a:round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1" name="rect"/>
          <p:cNvSpPr/>
          <p:nvPr/>
        </p:nvSpPr>
        <p:spPr>
          <a:xfrm>
            <a:off x="3448811" y="4320349"/>
            <a:ext cx="9525" cy="1954149"/>
          </a:xfrm>
          <a:prstGeom prst="rect">
            <a:avLst/>
          </a:prstGeom>
          <a:solidFill>
            <a:srgbClr val="000000">
              <a:alpha val="100000"/>
            </a:srgbClr>
          </a:solidFill>
          <a:ln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72" name="textbox 72"/>
          <p:cNvSpPr/>
          <p:nvPr/>
        </p:nvSpPr>
        <p:spPr>
          <a:xfrm>
            <a:off x="11581598" y="6681937"/>
            <a:ext cx="62230" cy="9271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000"/>
              </a:lnSpc>
            </a:pPr>
            <a:endParaRPr lang="en-US" altLang="en-US" sz="100" dirty="0"/>
          </a:p>
          <a:p>
            <a:pPr marL="12700" algn="l" rtl="0" eaLnBrk="0">
              <a:lnSpc>
                <a:spcPct val="88000"/>
              </a:lnSpc>
            </a:pPr>
            <a:r>
              <a:rPr sz="500" spc="10" dirty="0">
                <a:solidFill>
                  <a:srgbClr val="000000">
                    <a:alpha val="100000"/>
                  </a:srgbClr>
                </a:solidFill>
                <a:latin typeface="Arial" panose="020B0604020202020204"/>
                <a:ea typeface="Arial" panose="020B0604020202020204"/>
                <a:cs typeface="Arial" panose="020B0604020202020204"/>
              </a:rPr>
              <a:t>3</a:t>
            </a:r>
            <a:endParaRPr lang="en-US" altLang="en-US" sz="5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79b50ff-0d78-4509-a8f5-8e21e121bced"/>
  <p:tag name="COMMONDATA" val="eyJoZGlkIjoiM2NjM2JiM2RlNjBkZTQzMjMwZmFkMzM4MmMyODE3NmM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</Words>
  <Application>WPS 演示</Application>
  <PresentationFormat/>
  <Paragraphs>56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</vt:lpstr>
      <vt:lpstr>Cambria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Nessi</cp:lastModifiedBy>
  <cp:revision>2</cp:revision>
  <dcterms:created xsi:type="dcterms:W3CDTF">2023-03-22T02:56:00Z</dcterms:created>
  <dcterms:modified xsi:type="dcterms:W3CDTF">2023-03-22T03:00:09Z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wqlLaW5nc29mdCBQREYgdG8gV1BTIDgw</vt:lpwstr>
  </property>
  <property fmtid="{D5CDD505-2E9C-101B-9397-08002B2CF9AE}" pid="3" name="Created">
    <vt:filetime>2023-03-22T18:52:00Z</vt:filetime>
  </property>
  <property fmtid="{D5CDD505-2E9C-101B-9397-08002B2CF9AE}" pid="4" name="ICV">
    <vt:lpwstr>02801D4AED8B49B7899D4DA3C1E85FC4</vt:lpwstr>
  </property>
  <property fmtid="{D5CDD505-2E9C-101B-9397-08002B2CF9AE}" pid="5" name="KSOProductBuildVer">
    <vt:lpwstr>2052-11.1.0.13703</vt:lpwstr>
  </property>
</Properties>
</file>